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osis" pitchFamily="2" charset="0"/>
      <p:regular r:id="rId19"/>
      <p:bold r:id="rId20"/>
    </p:embeddedFont>
    <p:embeddedFont>
      <p:font typeface="Montserrat" panose="00000500000000000000" pitchFamily="50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49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01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06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1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75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64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44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254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842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5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05802" y="952290"/>
            <a:ext cx="4465723" cy="230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Intellegend</a:t>
            </a:r>
            <a:endParaRPr lang="en-US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sym typeface="Montserrat"/>
              </a:rPr>
              <a:t>Ecommerce Churn Prediction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03;gcf82d40dce_0_26">
            <a:extLst>
              <a:ext uri="{FF2B5EF4-FFF2-40B4-BE49-F238E27FC236}">
                <a16:creationId xmlns:a16="http://schemas.microsoft.com/office/drawing/2014/main" id="{899E23BE-1184-4630-9321-26520109BAFA}"/>
              </a:ext>
            </a:extLst>
          </p:cNvPr>
          <p:cNvSpPr txBox="1"/>
          <p:nvPr/>
        </p:nvSpPr>
        <p:spPr>
          <a:xfrm>
            <a:off x="1502163" y="1533670"/>
            <a:ext cx="2658238" cy="5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Sebelum</a:t>
            </a:r>
            <a:r>
              <a:rPr lang="en-US" sz="1700" dirty="0">
                <a:latin typeface="Dosis" pitchFamily="2" charset="0"/>
              </a:rPr>
              <a:t> feature selection</a:t>
            </a:r>
          </a:p>
        </p:txBody>
      </p:sp>
      <p:sp>
        <p:nvSpPr>
          <p:cNvPr id="10" name="Google Shape;103;gcf82d40dce_0_26">
            <a:extLst>
              <a:ext uri="{FF2B5EF4-FFF2-40B4-BE49-F238E27FC236}">
                <a16:creationId xmlns:a16="http://schemas.microsoft.com/office/drawing/2014/main" id="{044E8D02-0EC5-475A-A800-AB84057FACEE}"/>
              </a:ext>
            </a:extLst>
          </p:cNvPr>
          <p:cNvSpPr txBox="1"/>
          <p:nvPr/>
        </p:nvSpPr>
        <p:spPr>
          <a:xfrm>
            <a:off x="1502163" y="4137229"/>
            <a:ext cx="2658238" cy="5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Setelah 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D4809-59A1-42A9-AB43-416EDB464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162" y="2134037"/>
            <a:ext cx="9699209" cy="1633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CEBA1-637C-4EA7-833D-D1217D730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162" y="4572350"/>
            <a:ext cx="9843103" cy="17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3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dilihat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bahwa</a:t>
            </a:r>
            <a:r>
              <a:rPr lang="en-US" sz="1700" dirty="0">
                <a:latin typeface="Dosis" pitchFamily="2" charset="0"/>
              </a:rPr>
              <a:t> feature selection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berefek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kepada</a:t>
            </a:r>
            <a:r>
              <a:rPr lang="en-US" sz="1700" dirty="0">
                <a:latin typeface="Dosis" pitchFamily="2" charset="0"/>
              </a:rPr>
              <a:t> score model,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di </a:t>
            </a:r>
            <a:r>
              <a:rPr lang="en-US" sz="1700" dirty="0" err="1">
                <a:latin typeface="Dosis" pitchFamily="2" charset="0"/>
              </a:rPr>
              <a:t>satu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sisi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dimensi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menjadi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berkurang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menyebabkan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waktu</a:t>
            </a:r>
            <a:r>
              <a:rPr lang="en-US" sz="1700" dirty="0">
                <a:latin typeface="Dosis" pitchFamily="2" charset="0"/>
              </a:rPr>
              <a:t> train model </a:t>
            </a:r>
            <a:r>
              <a:rPr lang="en-US" sz="1700" dirty="0" err="1">
                <a:latin typeface="Dosis" pitchFamily="2" charset="0"/>
              </a:rPr>
              <a:t>menjadi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singkat</a:t>
            </a:r>
            <a:r>
              <a:rPr lang="en-US" sz="1700">
                <a:latin typeface="Dosis" pitchFamily="2" charset="0"/>
              </a:rPr>
              <a:t>.</a:t>
            </a:r>
            <a:endParaRPr lang="en-US" sz="1700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6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GIT repository: https://github.com/BryanT05/Intellegend-Final-Project</a:t>
            </a:r>
          </a:p>
        </p:txBody>
      </p:sp>
    </p:spTree>
    <p:extLst>
      <p:ext uri="{BB962C8B-B14F-4D97-AF65-F5344CB8AC3E}">
        <p14:creationId xmlns:p14="http://schemas.microsoft.com/office/powerpoint/2010/main" val="282472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Split Data Train &amp; Test</a:t>
            </a:r>
            <a:r>
              <a:rPr lang="en-US" sz="1700" dirty="0">
                <a:latin typeface="Dosis" pitchFamily="2" charset="0"/>
              </a:rPr>
              <a:t>: Split data train dan test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dilakukan</a:t>
            </a:r>
            <a:r>
              <a:rPr lang="en-US" sz="1700" dirty="0">
                <a:latin typeface="Dosis" pitchFamily="2" charset="0"/>
              </a:rPr>
              <a:t> pada </a:t>
            </a:r>
            <a:r>
              <a:rPr lang="en-US" sz="1700" dirty="0" err="1">
                <a:latin typeface="Dosis" pitchFamily="2" charset="0"/>
              </a:rPr>
              <a:t>tahap</a:t>
            </a:r>
            <a:r>
              <a:rPr lang="en-US" sz="1700" dirty="0">
                <a:latin typeface="Dosis" pitchFamily="2" charset="0"/>
              </a:rPr>
              <a:t> preprocessing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menghindari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terjadinya</a:t>
            </a:r>
            <a:r>
              <a:rPr lang="en-US" sz="1700" dirty="0">
                <a:latin typeface="Dosis" pitchFamily="2" charset="0"/>
              </a:rPr>
              <a:t> data leak,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data test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unseen data.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Modeling</a:t>
            </a:r>
            <a:r>
              <a:rPr lang="en-US" sz="1700" dirty="0">
                <a:latin typeface="Dosis" pitchFamily="2" charset="0"/>
              </a:rPr>
              <a:t>: Model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Logistic Regression (Baseline)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Decision Tree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KNN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SVM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latin typeface="Dosis" pitchFamily="2" charset="0"/>
              </a:rPr>
              <a:t>Random Forest (best model) </a:t>
            </a:r>
            <a:r>
              <a:rPr lang="en-US" sz="1700" dirty="0">
                <a:latin typeface="Dosis" pitchFamily="2" charset="0"/>
              </a:rPr>
              <a:t>Model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sementara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dipilih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memiliki</a:t>
            </a:r>
            <a:r>
              <a:rPr lang="en-US" sz="1700" dirty="0">
                <a:latin typeface="Dosis" pitchFamily="2" charset="0"/>
              </a:rPr>
              <a:t> score precision dan ROC_AUC yang paling </a:t>
            </a:r>
            <a:r>
              <a:rPr lang="en-US" sz="1700" dirty="0" err="1">
                <a:latin typeface="Dosis" pitchFamily="2" charset="0"/>
              </a:rPr>
              <a:t>tinggi</a:t>
            </a:r>
            <a:r>
              <a:rPr lang="en-US" sz="1700" dirty="0">
                <a:latin typeface="Dosis" pitchFamily="2" charset="0"/>
              </a:rPr>
              <a:t> disbanding model </a:t>
            </a:r>
            <a:r>
              <a:rPr lang="en-US" sz="1700" dirty="0" err="1">
                <a:latin typeface="Dosis" pitchFamily="2" charset="0"/>
              </a:rPr>
              <a:t>lainnya</a:t>
            </a:r>
            <a:r>
              <a:rPr lang="en-US" sz="1700" dirty="0">
                <a:latin typeface="Dosis" pitchFamily="2" charset="0"/>
              </a:rPr>
              <a:t>.</a:t>
            </a:r>
            <a:endParaRPr lang="en-US" sz="1700" b="1" dirty="0">
              <a:latin typeface="Dosi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Gradient Boosting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XGBoost</a:t>
            </a:r>
            <a:endParaRPr lang="en-US" sz="1700" dirty="0">
              <a:latin typeface="Dosi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AdaBoost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CatBoost</a:t>
            </a: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Model Evaluation:</a:t>
            </a:r>
            <a:r>
              <a:rPr lang="en-US" sz="1700" dirty="0">
                <a:latin typeface="Dosis" pitchFamily="2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Pada </a:t>
            </a:r>
            <a:r>
              <a:rPr lang="en-US" sz="1700" dirty="0" err="1">
                <a:latin typeface="Dosis" pitchFamily="2" charset="0"/>
              </a:rPr>
              <a:t>kasus</a:t>
            </a:r>
            <a:r>
              <a:rPr lang="en-US" sz="1700" dirty="0">
                <a:latin typeface="Dosis" pitchFamily="2" charset="0"/>
              </a:rPr>
              <a:t> Ecommerce churn prediction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, kami </a:t>
            </a:r>
            <a:r>
              <a:rPr lang="en-US" sz="1700" dirty="0" err="1">
                <a:latin typeface="Dosis" pitchFamily="2" charset="0"/>
              </a:rPr>
              <a:t>menggunakan</a:t>
            </a:r>
            <a:r>
              <a:rPr lang="en-US" sz="1700" dirty="0">
                <a:latin typeface="Dosis" pitchFamily="2" charset="0"/>
              </a:rPr>
              <a:t> Recall </a:t>
            </a:r>
            <a:r>
              <a:rPr lang="en-US" sz="1700" dirty="0" err="1">
                <a:latin typeface="Dosis" pitchFamily="2" charset="0"/>
              </a:rPr>
              <a:t>sebagai</a:t>
            </a:r>
            <a:r>
              <a:rPr lang="en-US" sz="1700" dirty="0">
                <a:latin typeface="Dosis" pitchFamily="2" charset="0"/>
              </a:rPr>
              <a:t> metrics </a:t>
            </a:r>
            <a:r>
              <a:rPr lang="en-US" sz="1700" dirty="0" err="1">
                <a:latin typeface="Dosis" pitchFamily="2" charset="0"/>
              </a:rPr>
              <a:t>utama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tujuan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utama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prediksi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terdeteksi</a:t>
            </a:r>
            <a:r>
              <a:rPr lang="en-US" sz="1700" dirty="0">
                <a:latin typeface="Dosis" pitchFamily="2" charset="0"/>
              </a:rPr>
              <a:t> churn,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metrics recall </a:t>
            </a:r>
            <a:r>
              <a:rPr lang="en-US" sz="1700" dirty="0" err="1">
                <a:latin typeface="Dosis" pitchFamily="2" charset="0"/>
              </a:rPr>
              <a:t>prediksi</a:t>
            </a:r>
            <a:r>
              <a:rPr lang="en-US" sz="1700" dirty="0">
                <a:latin typeface="Dosis" pitchFamily="2" charset="0"/>
              </a:rPr>
              <a:t> kami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berfokus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sebanyak-banyaknya</a:t>
            </a:r>
            <a:r>
              <a:rPr lang="en-US" sz="1700" dirty="0">
                <a:latin typeface="Dosis" pitchFamily="2" charset="0"/>
              </a:rPr>
              <a:t> customer yang </a:t>
            </a:r>
            <a:r>
              <a:rPr lang="en-US" sz="1700" dirty="0" err="1">
                <a:latin typeface="Dosis" pitchFamily="2" charset="0"/>
              </a:rPr>
              <a:t>berpotensi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700" dirty="0">
                <a:latin typeface="Dosis" pitchFamily="2" charset="0"/>
              </a:rPr>
              <a:t>Customer yang </a:t>
            </a:r>
            <a:r>
              <a:rPr lang="en-US" sz="1700" dirty="0" err="1">
                <a:latin typeface="Dosis" pitchFamily="2" charset="0"/>
              </a:rPr>
              <a:t>diprediksi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diberikan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kupon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atau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penawaran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spesial</a:t>
            </a:r>
            <a:r>
              <a:rPr lang="en-US" sz="1700" dirty="0">
                <a:latin typeface="Dosis" pitchFamily="2" charset="0"/>
              </a:rPr>
              <a:t> agar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churn,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dataset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mempunyai</a:t>
            </a:r>
            <a:r>
              <a:rPr lang="en-US" sz="1700" dirty="0">
                <a:latin typeface="Dosis" pitchFamily="2" charset="0"/>
              </a:rPr>
              <a:t> target yang imbalance,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memberikan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banyak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kupon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kepada</a:t>
            </a:r>
            <a:r>
              <a:rPr lang="en-US" sz="1700" dirty="0">
                <a:latin typeface="Dosis" pitchFamily="2" charset="0"/>
              </a:rPr>
              <a:t> customer yang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berpotensi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kami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memakai</a:t>
            </a:r>
            <a:r>
              <a:rPr lang="en-US" sz="1700" dirty="0">
                <a:latin typeface="Dosis" pitchFamily="2" charset="0"/>
              </a:rPr>
              <a:t> metrics ROC_AUC </a:t>
            </a:r>
            <a:r>
              <a:rPr lang="en-US" sz="1700" dirty="0" err="1">
                <a:latin typeface="Dosis" pitchFamily="2" charset="0"/>
              </a:rPr>
              <a:t>sebagai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tambahan</a:t>
            </a:r>
            <a:r>
              <a:rPr lang="en-US" sz="1700" dirty="0">
                <a:latin typeface="Dosis" pitchFamily="2" charset="0"/>
              </a:rPr>
              <a:t>.</a:t>
            </a: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978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Model Evaluation: </a:t>
            </a:r>
          </a:p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Walaupun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yangn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di train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melewati</a:t>
            </a:r>
            <a:r>
              <a:rPr lang="en-US" sz="1700" dirty="0">
                <a:latin typeface="Dosis" pitchFamily="2" charset="0"/>
              </a:rPr>
              <a:t> baseline model yang </a:t>
            </a:r>
            <a:r>
              <a:rPr lang="en-US" sz="1700" dirty="0" err="1">
                <a:latin typeface="Dosis" pitchFamily="2" charset="0"/>
              </a:rPr>
              <a:t>berarti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sudah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cukup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belum</a:t>
            </a:r>
            <a:r>
              <a:rPr lang="en-US" sz="1700" dirty="0">
                <a:latin typeface="Dosis" pitchFamily="2" charset="0"/>
              </a:rPr>
              <a:t> best-fit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masih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ditemukan</a:t>
            </a:r>
            <a:r>
              <a:rPr lang="en-US" sz="1700" dirty="0">
                <a:latin typeface="Dosis" pitchFamily="2" charset="0"/>
              </a:rPr>
              <a:t> model yang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lagi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menggunakan</a:t>
            </a:r>
            <a:r>
              <a:rPr lang="en-US" sz="1700" dirty="0">
                <a:latin typeface="Dosis" pitchFamily="2" charset="0"/>
              </a:rPr>
              <a:t> feature-feature lain pada data yang </a:t>
            </a:r>
            <a:r>
              <a:rPr lang="en-US" sz="1700" dirty="0" err="1">
                <a:latin typeface="Dosis" pitchFamily="2" charset="0"/>
              </a:rPr>
              <a:t>terkena</a:t>
            </a:r>
            <a:r>
              <a:rPr lang="en-US" sz="1700" dirty="0">
                <a:latin typeface="Dosis" pitchFamily="2" charset="0"/>
              </a:rPr>
              <a:t> drop pada </a:t>
            </a:r>
            <a:r>
              <a:rPr lang="en-US" sz="1700" dirty="0" err="1">
                <a:latin typeface="Dosis" pitchFamily="2" charset="0"/>
              </a:rPr>
              <a:t>tahap</a:t>
            </a:r>
            <a:r>
              <a:rPr lang="en-US" sz="1700" dirty="0">
                <a:latin typeface="Dosis" pitchFamily="2" charset="0"/>
              </a:rPr>
              <a:t> preprocess (stage 2), </a:t>
            </a:r>
            <a:r>
              <a:rPr lang="en-US" sz="1700" dirty="0" err="1">
                <a:latin typeface="Dosis" pitchFamily="2" charset="0"/>
              </a:rPr>
              <a:t>serta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hyperparameter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lagi</a:t>
            </a: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8755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Hyperparameter Tuning: </a:t>
            </a:r>
            <a:r>
              <a:rPr lang="en-US" sz="1700" dirty="0" err="1">
                <a:latin typeface="Dosis" pitchFamily="2" charset="0"/>
              </a:rPr>
              <a:t>Terdapat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beberapa</a:t>
            </a:r>
            <a:r>
              <a:rPr lang="en-US" sz="1700" dirty="0">
                <a:latin typeface="Dosis" pitchFamily="2" charset="0"/>
              </a:rPr>
              <a:t> hyperparameter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masing-masing model, </a:t>
            </a:r>
            <a:r>
              <a:rPr lang="en-US" sz="1700" dirty="0" err="1">
                <a:latin typeface="Dosis" pitchFamily="2" charset="0"/>
              </a:rPr>
              <a:t>namunn</a:t>
            </a:r>
            <a:r>
              <a:rPr lang="en-US" sz="1700" dirty="0">
                <a:latin typeface="Dosis" pitchFamily="2" charset="0"/>
              </a:rPr>
              <a:t> hyperparameter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best model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n_estimators</a:t>
            </a:r>
            <a:r>
              <a:rPr lang="en-US" sz="1700" dirty="0">
                <a:latin typeface="Dosis" pitchFamily="2" charset="0"/>
              </a:rPr>
              <a:t> :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mengatur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jumlah</a:t>
            </a:r>
            <a:r>
              <a:rPr lang="en-US" sz="1700" dirty="0">
                <a:latin typeface="Dosis" pitchFamily="2" charset="0"/>
              </a:rPr>
              <a:t> tree </a:t>
            </a:r>
            <a:r>
              <a:rPr lang="en-US" sz="1700" dirty="0" err="1">
                <a:latin typeface="Dosis" pitchFamily="2" charset="0"/>
              </a:rPr>
              <a:t>dalam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randomForest</a:t>
            </a:r>
            <a:r>
              <a:rPr lang="en-US" sz="1700" dirty="0">
                <a:latin typeface="Dosis" pitchFamily="2" charset="0"/>
              </a:rPr>
              <a:t> model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min_samples_split</a:t>
            </a:r>
            <a:r>
              <a:rPr lang="en-US" sz="1700" dirty="0">
                <a:latin typeface="Dosis" pitchFamily="2" charset="0"/>
              </a:rPr>
              <a:t> : minimum sample yang </a:t>
            </a:r>
            <a:r>
              <a:rPr lang="en-US" sz="1700" dirty="0" err="1">
                <a:latin typeface="Dosis" pitchFamily="2" charset="0"/>
              </a:rPr>
              <a:t>diperlukan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melakukan</a:t>
            </a:r>
            <a:r>
              <a:rPr lang="en-US" sz="1700" dirty="0">
                <a:latin typeface="Dosis" pitchFamily="2" charset="0"/>
              </a:rPr>
              <a:t> split pada </a:t>
            </a:r>
            <a:r>
              <a:rPr lang="en-US" sz="1700" dirty="0" err="1">
                <a:latin typeface="Dosis" pitchFamily="2" charset="0"/>
              </a:rPr>
              <a:t>suatu</a:t>
            </a:r>
            <a:r>
              <a:rPr lang="en-US" sz="1700" dirty="0">
                <a:latin typeface="Dosis" pitchFamily="2" charset="0"/>
              </a:rPr>
              <a:t>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min_samples_leaf</a:t>
            </a:r>
            <a:r>
              <a:rPr lang="en-US" sz="1700" dirty="0">
                <a:latin typeface="Dosis" pitchFamily="2" charset="0"/>
              </a:rPr>
              <a:t>: minimum sample yang </a:t>
            </a:r>
            <a:r>
              <a:rPr lang="en-US" sz="1700" dirty="0" err="1">
                <a:latin typeface="Dosis" pitchFamily="2" charset="0"/>
              </a:rPr>
              <a:t>diperlukan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dalam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suatu</a:t>
            </a:r>
            <a:r>
              <a:rPr lang="en-US" sz="1700" dirty="0">
                <a:latin typeface="Dosis" pitchFamily="2" charset="0"/>
              </a:rPr>
              <a:t> leaf,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kurang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min_samples_leaf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leaf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di prune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max_features</a:t>
            </a:r>
            <a:r>
              <a:rPr lang="en-US" sz="1700" dirty="0">
                <a:latin typeface="Dosis" pitchFamily="2" charset="0"/>
              </a:rPr>
              <a:t>: maximum feature yang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splitting node pada tree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max_depth</a:t>
            </a:r>
            <a:r>
              <a:rPr lang="en-US" sz="1700" dirty="0">
                <a:latin typeface="Dosis" pitchFamily="2" charset="0"/>
              </a:rPr>
              <a:t>: maximum </a:t>
            </a:r>
            <a:r>
              <a:rPr lang="en-US" sz="1700" dirty="0" err="1">
                <a:latin typeface="Dosis" pitchFamily="2" charset="0"/>
              </a:rPr>
              <a:t>kedalaman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dibentuk</a:t>
            </a:r>
            <a:r>
              <a:rPr lang="en-US" sz="1700" dirty="0">
                <a:latin typeface="Dosis" pitchFamily="2" charset="0"/>
              </a:rPr>
              <a:t> oleh tree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bootstrap: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true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tiap</a:t>
            </a:r>
            <a:r>
              <a:rPr lang="en-US" sz="1700" dirty="0">
                <a:latin typeface="Dosis" pitchFamily="2" charset="0"/>
              </a:rPr>
              <a:t> tree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dibuat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sample data,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false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data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digunakan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tree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endParaRPr lang="en-US" sz="1700" dirty="0">
              <a:latin typeface="Dosis" pitchFamily="2" charset="0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864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Eksperimen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telah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dilakukan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train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model yang </a:t>
            </a:r>
            <a:r>
              <a:rPr lang="en-US" sz="1700" dirty="0" err="1">
                <a:latin typeface="Dosis" pitchFamily="2" charset="0"/>
              </a:rPr>
              <a:t>belum</a:t>
            </a:r>
            <a:r>
              <a:rPr lang="en-US" sz="1700" dirty="0">
                <a:latin typeface="Dosis" pitchFamily="2" charset="0"/>
              </a:rPr>
              <a:t> di tuning </a:t>
            </a:r>
            <a:r>
              <a:rPr lang="en-US" sz="1700" dirty="0" err="1">
                <a:latin typeface="Dosis" pitchFamily="2" charset="0"/>
              </a:rPr>
              <a:t>hyperparameternya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membandingkan</a:t>
            </a:r>
            <a:r>
              <a:rPr lang="en-US" sz="1700" dirty="0">
                <a:latin typeface="Dosis" pitchFamily="2" charset="0"/>
              </a:rPr>
              <a:t> score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train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model sambal </a:t>
            </a:r>
            <a:r>
              <a:rPr lang="en-US" sz="1700" dirty="0" err="1">
                <a:latin typeface="Dosis" pitchFamily="2" charset="0"/>
              </a:rPr>
              <a:t>mentuning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hyperparameternya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membandingkan</a:t>
            </a:r>
            <a:r>
              <a:rPr lang="en-US" sz="1700" dirty="0">
                <a:latin typeface="Dosis" pitchFamily="2" charset="0"/>
              </a:rPr>
              <a:t> score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. </a:t>
            </a:r>
            <a:r>
              <a:rPr lang="en-US" sz="1700" dirty="0" err="1">
                <a:latin typeface="Dosis" pitchFamily="2" charset="0"/>
              </a:rPr>
              <a:t>Selain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feature scaling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feature </a:t>
            </a:r>
            <a:r>
              <a:rPr lang="en-US" sz="1700" dirty="0" err="1">
                <a:latin typeface="Dosis" pitchFamily="2" charset="0"/>
              </a:rPr>
              <a:t>importances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telah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didapat</a:t>
            </a:r>
            <a:r>
              <a:rPr lang="en-US" sz="1700" dirty="0">
                <a:latin typeface="Dosis" pitchFamily="2" charset="0"/>
              </a:rPr>
              <a:t>. Dari </a:t>
            </a:r>
            <a:r>
              <a:rPr lang="en-US" sz="1700" dirty="0" err="1">
                <a:latin typeface="Dosis" pitchFamily="2" charset="0"/>
              </a:rPr>
              <a:t>semua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percobaan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saat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model yang </a:t>
            </a:r>
            <a:r>
              <a:rPr lang="en-US" sz="1700" dirty="0" err="1">
                <a:latin typeface="Dosis" pitchFamily="2" charset="0"/>
              </a:rPr>
              <a:t>terbaik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model </a:t>
            </a:r>
            <a:r>
              <a:rPr lang="en-US" sz="1700" dirty="0" err="1">
                <a:latin typeface="Dosis" pitchFamily="2" charset="0"/>
              </a:rPr>
              <a:t>RandomForest</a:t>
            </a:r>
            <a:r>
              <a:rPr lang="en-US" sz="1700" dirty="0">
                <a:latin typeface="Dosis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Selain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setelah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melakukan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segala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cara</a:t>
            </a:r>
            <a:r>
              <a:rPr lang="en-US" sz="1700" dirty="0">
                <a:latin typeface="Dosis" pitchFamily="2" charset="0"/>
              </a:rPr>
              <a:t> pada dataset yang </a:t>
            </a:r>
            <a:r>
              <a:rPr lang="en-US" sz="1700" dirty="0" err="1">
                <a:latin typeface="Dosis" pitchFamily="2" charset="0"/>
              </a:rPr>
              <a:t>ada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namun</a:t>
            </a:r>
            <a:r>
              <a:rPr lang="en-US" sz="1700" dirty="0">
                <a:latin typeface="Dosis" pitchFamily="2" charset="0"/>
              </a:rPr>
              <a:t> score model </a:t>
            </a:r>
            <a:r>
              <a:rPr lang="en-US" sz="1700" dirty="0" err="1">
                <a:latin typeface="Dosis" pitchFamily="2" charset="0"/>
              </a:rPr>
              <a:t>masih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belum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memuaskan</a:t>
            </a:r>
            <a:r>
              <a:rPr lang="en-US" sz="1700" dirty="0">
                <a:latin typeface="Dosis" pitchFamily="2" charset="0"/>
              </a:rPr>
              <a:t>, kami </a:t>
            </a:r>
            <a:r>
              <a:rPr lang="en-US" sz="1700" dirty="0" err="1">
                <a:latin typeface="Dosis" pitchFamily="2" charset="0"/>
              </a:rPr>
              <a:t>memutuskan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kembali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</a:t>
            </a:r>
            <a:r>
              <a:rPr lang="en-US" sz="1700" dirty="0">
                <a:latin typeface="Dosis" pitchFamily="2" charset="0"/>
              </a:rPr>
              <a:t> stage 1 dan </a:t>
            </a:r>
            <a:r>
              <a:rPr lang="en-US" sz="1700" dirty="0" err="1">
                <a:latin typeface="Dosis" pitchFamily="2" charset="0"/>
              </a:rPr>
              <a:t>merubah</a:t>
            </a:r>
            <a:r>
              <a:rPr lang="en-US" sz="1700" dirty="0">
                <a:latin typeface="Dosis" pitchFamily="2" charset="0"/>
              </a:rPr>
              <a:t> feature selection dan remove outlier, dan </a:t>
            </a:r>
            <a:r>
              <a:rPr lang="en-US" sz="1700" dirty="0" err="1">
                <a:latin typeface="Dosis" pitchFamily="2" charset="0"/>
              </a:rPr>
              <a:t>setelah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melakukan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hal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tersebut</a:t>
            </a:r>
            <a:r>
              <a:rPr lang="en-US" sz="1700" dirty="0">
                <a:latin typeface="Dosis" pitchFamily="2" charset="0"/>
              </a:rPr>
              <a:t>, kami </a:t>
            </a:r>
            <a:r>
              <a:rPr lang="en-US" sz="1700" dirty="0" err="1">
                <a:latin typeface="Dosis" pitchFamily="2" charset="0"/>
              </a:rPr>
              <a:t>mencoba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modelling Kembali dan tuning hyperparameter. </a:t>
            </a:r>
            <a:r>
              <a:rPr lang="en-US" sz="1700" dirty="0" err="1">
                <a:latin typeface="Dosis" pitchFamily="2" charset="0"/>
              </a:rPr>
              <a:t>Hasilnya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score model yang kami </a:t>
            </a:r>
            <a:r>
              <a:rPr lang="en-US" sz="1700" dirty="0" err="1">
                <a:latin typeface="Dosis" pitchFamily="2" charset="0"/>
              </a:rPr>
              <a:t>dapatkan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lebih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dataset yang </a:t>
            </a:r>
            <a:r>
              <a:rPr lang="en-US" sz="1700" dirty="0" err="1">
                <a:latin typeface="Dosis" pitchFamily="2" charset="0"/>
              </a:rPr>
              <a:t>sebelumnya</a:t>
            </a:r>
            <a:r>
              <a:rPr lang="en-US" sz="1700" dirty="0">
                <a:latin typeface="Dosis" pitchFamily="2" charset="0"/>
              </a:rPr>
              <a:t>.</a:t>
            </a: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28033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9F535-7E76-46D4-9603-24B98E0E2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550" y="1041459"/>
            <a:ext cx="9728920" cy="58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6"/>
            <a:ext cx="10533000" cy="513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b="1" dirty="0">
                <a:latin typeface="Dosis" pitchFamily="2" charset="0"/>
              </a:rPr>
              <a:t>Feature yang </a:t>
            </a:r>
            <a:r>
              <a:rPr lang="en-US" sz="1700" b="1" dirty="0" err="1">
                <a:latin typeface="Dosis" pitchFamily="2" charset="0"/>
              </a:rPr>
              <a:t>mempunyai</a:t>
            </a:r>
            <a:r>
              <a:rPr lang="en-US" sz="1700" b="1" dirty="0">
                <a:latin typeface="Dosis" pitchFamily="2" charset="0"/>
              </a:rPr>
              <a:t> </a:t>
            </a:r>
            <a:r>
              <a:rPr lang="en-US" sz="1700" b="1" dirty="0" err="1">
                <a:latin typeface="Dosis" pitchFamily="2" charset="0"/>
              </a:rPr>
              <a:t>pengaruh</a:t>
            </a:r>
            <a:r>
              <a:rPr lang="en-US" sz="1700" b="1" dirty="0">
                <a:latin typeface="Dosis" pitchFamily="2" charset="0"/>
              </a:rPr>
              <a:t> </a:t>
            </a:r>
            <a:r>
              <a:rPr lang="en-US" sz="1700" b="1" dirty="0" err="1">
                <a:latin typeface="Dosis" pitchFamily="2" charset="0"/>
              </a:rPr>
              <a:t>besar</a:t>
            </a:r>
            <a:r>
              <a:rPr lang="en-US" sz="1700" b="1" dirty="0">
                <a:latin typeface="Dosis" pitchFamily="2" charset="0"/>
              </a:rPr>
              <a:t> </a:t>
            </a:r>
            <a:r>
              <a:rPr lang="en-US" sz="1700" b="1" dirty="0" err="1">
                <a:latin typeface="Dosis" pitchFamily="2" charset="0"/>
              </a:rPr>
              <a:t>adalah</a:t>
            </a:r>
            <a:r>
              <a:rPr lang="en-US" sz="1700" b="1" dirty="0">
                <a:latin typeface="Dosis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Tenure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CashbackAmount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WarehouseToHome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Dosis" pitchFamily="2" charset="0"/>
              </a:rPr>
              <a:t>Complain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DaySinceLastOrder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NumberOfAddress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OrderAmountHikeFromlastYear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SatisfactionScore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NumberOfDeviceRegistered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OrderCount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CityTier</a:t>
            </a:r>
            <a:endParaRPr lang="en-US" sz="1700" dirty="0">
              <a:latin typeface="Dosis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latin typeface="Dosis" pitchFamily="2" charset="0"/>
              </a:rPr>
              <a:t>MaritalStatus_Single</a:t>
            </a:r>
            <a:endParaRPr lang="en-US" sz="1700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4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Importances</a:t>
            </a:r>
            <a:endParaRPr lang="en-US"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3;gcf82d40dce_0_26">
            <a:extLst>
              <a:ext uri="{FF2B5EF4-FFF2-40B4-BE49-F238E27FC236}">
                <a16:creationId xmlns:a16="http://schemas.microsoft.com/office/drawing/2014/main" id="{587E7244-2A95-4A15-868A-B5EC2A0B29CD}"/>
              </a:ext>
            </a:extLst>
          </p:cNvPr>
          <p:cNvSpPr txBox="1"/>
          <p:nvPr/>
        </p:nvSpPr>
        <p:spPr>
          <a:xfrm>
            <a:off x="988345" y="1196336"/>
            <a:ext cx="10533000" cy="551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Melihat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dari</a:t>
            </a:r>
            <a:r>
              <a:rPr lang="en-US" sz="1700" dirty="0">
                <a:latin typeface="Dosis" pitchFamily="2" charset="0"/>
              </a:rPr>
              <a:t> feature-feature yang </a:t>
            </a:r>
            <a:r>
              <a:rPr lang="en-US" sz="1700" dirty="0" err="1">
                <a:latin typeface="Dosis" pitchFamily="2" charset="0"/>
              </a:rPr>
              <a:t>penting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diatas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ditarik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kesimpulan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bahwa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terjadinya</a:t>
            </a:r>
            <a:r>
              <a:rPr lang="en-US" sz="1700" dirty="0">
                <a:latin typeface="Dosis" pitchFamily="2" charset="0"/>
              </a:rPr>
              <a:t> customer churn, </a:t>
            </a:r>
            <a:r>
              <a:rPr lang="en-US" sz="1700" dirty="0" err="1">
                <a:latin typeface="Dosis" pitchFamily="2" charset="0"/>
              </a:rPr>
              <a:t>pelanggan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butuh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diberikan</a:t>
            </a:r>
            <a:r>
              <a:rPr lang="en-US" sz="1700" dirty="0">
                <a:latin typeface="Dosis" pitchFamily="2" charset="0"/>
              </a:rPr>
              <a:t> Cashback yang </a:t>
            </a:r>
            <a:r>
              <a:rPr lang="en-US" sz="1700" dirty="0" err="1">
                <a:latin typeface="Dosis" pitchFamily="2" charset="0"/>
              </a:rPr>
              <a:t>cukup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besar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sampai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setidaknya</a:t>
            </a:r>
            <a:r>
              <a:rPr lang="en-US" sz="1700" dirty="0">
                <a:latin typeface="Dosis" pitchFamily="2" charset="0"/>
              </a:rPr>
              <a:t> 10 </a:t>
            </a:r>
            <a:r>
              <a:rPr lang="en-US" sz="1700" dirty="0" err="1">
                <a:latin typeface="Dosis" pitchFamily="2" charset="0"/>
              </a:rPr>
              <a:t>bulan</a:t>
            </a:r>
            <a:r>
              <a:rPr lang="en-US" sz="1700" dirty="0">
                <a:latin typeface="Dosis" pitchFamily="2" charset="0"/>
              </a:rPr>
              <a:t> (10 </a:t>
            </a:r>
            <a:r>
              <a:rPr lang="en-US" sz="1700" dirty="0" err="1">
                <a:latin typeface="Dosis" pitchFamily="2" charset="0"/>
              </a:rPr>
              <a:t>bulan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disini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merupakan</a:t>
            </a:r>
            <a:r>
              <a:rPr lang="en-US" sz="1700" dirty="0">
                <a:latin typeface="Dosis" pitchFamily="2" charset="0"/>
              </a:rPr>
              <a:t> median </a:t>
            </a:r>
            <a:r>
              <a:rPr lang="en-US" sz="1700" dirty="0" err="1">
                <a:latin typeface="Dosis" pitchFamily="2" charset="0"/>
              </a:rPr>
              <a:t>dimana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diprediksi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churn, customer </a:t>
            </a:r>
            <a:r>
              <a:rPr lang="en-US" sz="1700" dirty="0" err="1">
                <a:latin typeface="Dosis" pitchFamily="2" charset="0"/>
              </a:rPr>
              <a:t>diprediksi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tenure </a:t>
            </a:r>
            <a:r>
              <a:rPr lang="en-US" sz="1700" dirty="0" err="1">
                <a:latin typeface="Dosis" pitchFamily="2" charset="0"/>
              </a:rPr>
              <a:t>dibawah</a:t>
            </a:r>
            <a:r>
              <a:rPr lang="en-US" sz="1700" dirty="0">
                <a:latin typeface="Dosis" pitchFamily="2" charset="0"/>
              </a:rPr>
              <a:t> 1 </a:t>
            </a:r>
            <a:r>
              <a:rPr lang="en-US" sz="1700" dirty="0" err="1">
                <a:latin typeface="Dosis" pitchFamily="2" charset="0"/>
              </a:rPr>
              <a:t>bulan</a:t>
            </a:r>
            <a:r>
              <a:rPr lang="en-US" sz="1700" dirty="0">
                <a:latin typeface="Dosis" pitchFamily="2" charset="0"/>
              </a:rPr>
              <a:t>). Hal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kita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tarik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sebagai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kesimpulan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terlihat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CashbackAmount</a:t>
            </a:r>
            <a:r>
              <a:rPr lang="en-US" sz="1700" dirty="0">
                <a:latin typeface="Dosis" pitchFamily="2" charset="0"/>
              </a:rPr>
              <a:t> dan Tenure </a:t>
            </a:r>
            <a:r>
              <a:rPr lang="en-US" sz="1700" dirty="0" err="1">
                <a:latin typeface="Dosis" pitchFamily="2" charset="0"/>
              </a:rPr>
              <a:t>merupakan</a:t>
            </a:r>
            <a:r>
              <a:rPr lang="en-US" sz="1700" dirty="0">
                <a:latin typeface="Dosis" pitchFamily="2" charset="0"/>
              </a:rPr>
              <a:t> feature yang paling </a:t>
            </a:r>
            <a:r>
              <a:rPr lang="en-US" sz="1700" dirty="0" err="1">
                <a:latin typeface="Dosis" pitchFamily="2" charset="0"/>
              </a:rPr>
              <a:t>berpengaruh</a:t>
            </a:r>
            <a:r>
              <a:rPr lang="en-US" sz="1700" dirty="0">
                <a:latin typeface="Dosis" pitchFamily="2" charset="0"/>
              </a:rPr>
              <a:t> pada churn customer. </a:t>
            </a:r>
          </a:p>
          <a:p>
            <a:pPr algn="l">
              <a:lnSpc>
                <a:spcPct val="150000"/>
              </a:lnSpc>
            </a:pPr>
            <a:endParaRPr lang="en-US" sz="1700" dirty="0">
              <a:latin typeface="Dosis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700" dirty="0" err="1">
                <a:latin typeface="Dosis" pitchFamily="2" charset="0"/>
              </a:rPr>
              <a:t>Selain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jumlah</a:t>
            </a:r>
            <a:r>
              <a:rPr lang="en-US" sz="1700" dirty="0">
                <a:latin typeface="Dosis" pitchFamily="2" charset="0"/>
              </a:rPr>
              <a:t> warehouse juga </a:t>
            </a:r>
            <a:r>
              <a:rPr lang="en-US" sz="1700" dirty="0" err="1">
                <a:latin typeface="Dosis" pitchFamily="2" charset="0"/>
              </a:rPr>
              <a:t>perlu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diperbanyak</a:t>
            </a:r>
            <a:r>
              <a:rPr lang="en-US" sz="1700" dirty="0">
                <a:latin typeface="Dosis" pitchFamily="2" charset="0"/>
              </a:rPr>
              <a:t> di </a:t>
            </a:r>
            <a:r>
              <a:rPr lang="en-US" sz="1700" dirty="0" err="1">
                <a:latin typeface="Dosis" pitchFamily="2" charset="0"/>
              </a:rPr>
              <a:t>tempat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memiliki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banyak</a:t>
            </a:r>
            <a:r>
              <a:rPr lang="en-US" sz="1700" dirty="0">
                <a:latin typeface="Dosis" pitchFamily="2" charset="0"/>
              </a:rPr>
              <a:t> customer,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warehouse yang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jauh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menyebabkan</a:t>
            </a:r>
            <a:r>
              <a:rPr lang="en-US" sz="1700" dirty="0">
                <a:latin typeface="Dosis" pitchFamily="2" charset="0"/>
              </a:rPr>
              <a:t> customer churn. Dan yang </a:t>
            </a:r>
            <a:r>
              <a:rPr lang="en-US" sz="1700" dirty="0" err="1">
                <a:latin typeface="Dosis" pitchFamily="2" charset="0"/>
              </a:rPr>
              <a:t>terakhir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harus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menjaga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DaySinceLastOrder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stabil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sering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atau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terlalu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jarang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menggunakan</a:t>
            </a:r>
            <a:r>
              <a:rPr lang="en-US" sz="1700" dirty="0">
                <a:latin typeface="Dosis" pitchFamily="2" charset="0"/>
              </a:rPr>
              <a:t> Ecommerce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maka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tersebut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berpotensi</a:t>
            </a:r>
            <a:r>
              <a:rPr lang="en-US" sz="1700" dirty="0">
                <a:latin typeface="Dosis" pitchFamily="2" charset="0"/>
              </a:rPr>
              <a:t> churn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itulah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perlu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diberikan</a:t>
            </a:r>
            <a:r>
              <a:rPr lang="en-US" sz="1700" dirty="0">
                <a:latin typeface="Dosis" pitchFamily="2" charset="0"/>
              </a:rPr>
              <a:t> voucher </a:t>
            </a:r>
            <a:r>
              <a:rPr lang="en-US" sz="1700" dirty="0" err="1">
                <a:latin typeface="Dosis" pitchFamily="2" charset="0"/>
              </a:rPr>
              <a:t>mingguan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membuat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belanja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mereka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teratur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setiap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minggunya</a:t>
            </a:r>
            <a:r>
              <a:rPr lang="en-US" sz="1700" dirty="0">
                <a:latin typeface="Dosis" pitchFamily="2" charset="0"/>
              </a:rPr>
              <a:t>. </a:t>
            </a:r>
            <a:r>
              <a:rPr lang="en-US" sz="1700" dirty="0" err="1">
                <a:latin typeface="Dosis" pitchFamily="2" charset="0"/>
              </a:rPr>
              <a:t>Pembagian</a:t>
            </a:r>
            <a:r>
              <a:rPr lang="en-US" sz="1700" dirty="0">
                <a:latin typeface="Dosis" pitchFamily="2" charset="0"/>
              </a:rPr>
              <a:t> voucher </a:t>
            </a:r>
            <a:r>
              <a:rPr lang="en-US" sz="1700" dirty="0" err="1">
                <a:latin typeface="Dosis" pitchFamily="2" charset="0"/>
              </a:rPr>
              <a:t>ini</a:t>
            </a:r>
            <a:r>
              <a:rPr lang="en-US" sz="1700" dirty="0">
                <a:latin typeface="Dosis" pitchFamily="2" charset="0"/>
              </a:rPr>
              <a:t> juga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menaikkan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OrderAmountHikeFromlastYear</a:t>
            </a:r>
            <a:r>
              <a:rPr lang="en-US" sz="1700" dirty="0">
                <a:latin typeface="Dosis" pitchFamily="2" charset="0"/>
              </a:rPr>
              <a:t> yang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mencegah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terjadinya</a:t>
            </a:r>
            <a:r>
              <a:rPr lang="en-US" sz="1700" dirty="0">
                <a:latin typeface="Dosis" pitchFamily="2" charset="0"/>
              </a:rPr>
              <a:t> churn. Dan yang </a:t>
            </a:r>
            <a:r>
              <a:rPr lang="en-US" sz="1700" dirty="0" err="1">
                <a:latin typeface="Dosis" pitchFamily="2" charset="0"/>
              </a:rPr>
              <a:t>terakhir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adalah</a:t>
            </a:r>
            <a:r>
              <a:rPr lang="en-US" sz="1700" dirty="0">
                <a:latin typeface="Dosis" pitchFamily="2" charset="0"/>
              </a:rPr>
              <a:t> Complain, </a:t>
            </a:r>
            <a:r>
              <a:rPr lang="en-US" sz="1700" dirty="0" err="1">
                <a:latin typeface="Dosis" pitchFamily="2" charset="0"/>
              </a:rPr>
              <a:t>jika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memiliki</a:t>
            </a:r>
            <a:r>
              <a:rPr lang="en-US" sz="1700" dirty="0">
                <a:latin typeface="Dosis" pitchFamily="2" charset="0"/>
              </a:rPr>
              <a:t> complain </a:t>
            </a:r>
            <a:r>
              <a:rPr lang="en-US" sz="1700" dirty="0" err="1">
                <a:latin typeface="Dosis" pitchFamily="2" charset="0"/>
              </a:rPr>
              <a:t>harus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diselesaikan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dengan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segera</a:t>
            </a:r>
            <a:r>
              <a:rPr lang="en-US" sz="1700" dirty="0">
                <a:latin typeface="Dosis" pitchFamily="2" charset="0"/>
              </a:rPr>
              <a:t>, </a:t>
            </a:r>
            <a:r>
              <a:rPr lang="en-US" sz="1700" dirty="0" err="1">
                <a:latin typeface="Dosis" pitchFamily="2" charset="0"/>
              </a:rPr>
              <a:t>karena</a:t>
            </a:r>
            <a:r>
              <a:rPr lang="en-US" sz="1700" dirty="0">
                <a:latin typeface="Dosis" pitchFamily="2" charset="0"/>
              </a:rPr>
              <a:t> complain yang </a:t>
            </a:r>
            <a:r>
              <a:rPr lang="en-US" sz="1700" dirty="0" err="1">
                <a:latin typeface="Dosis" pitchFamily="2" charset="0"/>
              </a:rPr>
              <a:t>tidak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diselesaikan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dapat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menyebabkan</a:t>
            </a:r>
            <a:r>
              <a:rPr lang="en-US" sz="1700" dirty="0">
                <a:latin typeface="Dosis" pitchFamily="2" charset="0"/>
              </a:rPr>
              <a:t> customer churn dan </a:t>
            </a:r>
            <a:r>
              <a:rPr lang="en-US" sz="1700" dirty="0" err="1">
                <a:latin typeface="Dosis" pitchFamily="2" charset="0"/>
              </a:rPr>
              <a:t>menurunkan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SatisfactionScore</a:t>
            </a:r>
            <a:r>
              <a:rPr lang="en-US" sz="1700" dirty="0">
                <a:latin typeface="Dosis" pitchFamily="2" charset="0"/>
              </a:rPr>
              <a:t> yang juga </a:t>
            </a:r>
            <a:r>
              <a:rPr lang="en-US" sz="1700" dirty="0" err="1">
                <a:latin typeface="Dosis" pitchFamily="2" charset="0"/>
              </a:rPr>
              <a:t>berdampak</a:t>
            </a:r>
            <a:r>
              <a:rPr lang="en-US" sz="1700" dirty="0">
                <a:latin typeface="Dosis" pitchFamily="2" charset="0"/>
              </a:rPr>
              <a:t> pada </a:t>
            </a:r>
            <a:r>
              <a:rPr lang="en-US" sz="1700" dirty="0" err="1">
                <a:latin typeface="Dosis" pitchFamily="2" charset="0"/>
              </a:rPr>
              <a:t>meningkatnya</a:t>
            </a:r>
            <a:r>
              <a:rPr lang="en-US" sz="1700" dirty="0">
                <a:latin typeface="Dosis" pitchFamily="2" charset="0"/>
              </a:rPr>
              <a:t> </a:t>
            </a:r>
            <a:r>
              <a:rPr lang="en-US" sz="1700" dirty="0" err="1">
                <a:latin typeface="Dosis" pitchFamily="2" charset="0"/>
              </a:rPr>
              <a:t>kecenderungan</a:t>
            </a:r>
            <a:r>
              <a:rPr lang="en-US" sz="1700" dirty="0">
                <a:latin typeface="Dosis" pitchFamily="2" charset="0"/>
              </a:rPr>
              <a:t> customer </a:t>
            </a:r>
            <a:r>
              <a:rPr lang="en-US" sz="1700" dirty="0" err="1">
                <a:latin typeface="Dosis" pitchFamily="2" charset="0"/>
              </a:rPr>
              <a:t>untuk</a:t>
            </a:r>
            <a:r>
              <a:rPr lang="en-US" sz="1700" dirty="0">
                <a:latin typeface="Dosis" pitchFamily="2" charset="0"/>
              </a:rPr>
              <a:t> churn.</a:t>
            </a:r>
          </a:p>
        </p:txBody>
      </p:sp>
    </p:spTree>
    <p:extLst>
      <p:ext uri="{BB962C8B-B14F-4D97-AF65-F5344CB8AC3E}">
        <p14:creationId xmlns:p14="http://schemas.microsoft.com/office/powerpoint/2010/main" val="17472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761</Words>
  <Application>Microsoft Office PowerPoint</Application>
  <PresentationFormat>Widescreen</PresentationFormat>
  <Paragraphs>62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Dosis</vt:lpstr>
      <vt:lpstr>Montserrat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BRYAN TAMIN</cp:lastModifiedBy>
  <cp:revision>6</cp:revision>
  <dcterms:created xsi:type="dcterms:W3CDTF">2020-04-28T06:06:52Z</dcterms:created>
  <dcterms:modified xsi:type="dcterms:W3CDTF">2022-02-21T15:01:03Z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